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62" r:id="rId6"/>
    <p:sldId id="258" r:id="rId7"/>
    <p:sldId id="264" r:id="rId8"/>
    <p:sldId id="259" r:id="rId9"/>
    <p:sldId id="266" r:id="rId10"/>
    <p:sldId id="26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76" r:id="rId21"/>
    <p:sldId id="282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47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69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47F47-FC90-4DF2-8B40-ACC28DB2B7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09" y="85724"/>
            <a:ext cx="1078254" cy="10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7183F7C-F10D-451D-B932-63C23B9D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r="6862"/>
          <a:stretch/>
        </p:blipFill>
        <p:spPr>
          <a:xfrm>
            <a:off x="4065257" y="839176"/>
            <a:ext cx="7848273" cy="542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/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Accurate profile provided for Φ = 2.4 mm, P = 4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Profiles linearly extrapolated for P = {3, 2, 1} bar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From the datasheet: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offset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=+15%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DD67FF-4107-485D-8B72-CD2E7600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133475"/>
                <a:ext cx="4010025" cy="2215991"/>
              </a:xfrm>
              <a:prstGeom prst="rect">
                <a:avLst/>
              </a:prstGeom>
              <a:blipFill>
                <a:blip r:embed="rId3"/>
                <a:stretch>
                  <a:fillRect l="-912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7CDAEE-2D95-4EA8-95AD-6C2293311E4D}"/>
              </a:ext>
            </a:extLst>
          </p:cNvPr>
          <p:cNvSpPr txBox="1"/>
          <p:nvPr/>
        </p:nvSpPr>
        <p:spPr>
          <a:xfrm>
            <a:off x="95250" y="104775"/>
            <a:ext cx="371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Diagrams</a:t>
            </a:r>
          </a:p>
        </p:txBody>
      </p:sp>
    </p:spTree>
    <p:extLst>
      <p:ext uri="{BB962C8B-B14F-4D97-AF65-F5344CB8AC3E}">
        <p14:creationId xmlns:p14="http://schemas.microsoft.com/office/powerpoint/2010/main" val="348127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8B318F-6A9E-4B8F-9C29-99439E4AF0FE}"/>
              </a:ext>
            </a:extLst>
          </p:cNvPr>
          <p:cNvSpPr txBox="1"/>
          <p:nvPr/>
        </p:nvSpPr>
        <p:spPr>
          <a:xfrm>
            <a:off x="95250" y="104775"/>
            <a:ext cx="4623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Tidal Volume Drop w/ Helmet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CE79A-11DE-4F76-A088-6281A502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E41546E-19C6-43A8-B034-AA7751BD681E}"/>
              </a:ext>
            </a:extLst>
          </p:cNvPr>
          <p:cNvGrpSpPr/>
          <p:nvPr/>
        </p:nvGrpSpPr>
        <p:grpSpPr>
          <a:xfrm>
            <a:off x="2407229" y="1129552"/>
            <a:ext cx="7702476" cy="5228057"/>
            <a:chOff x="2407229" y="1129552"/>
            <a:chExt cx="7702476" cy="5228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EB9C49-C010-4F63-9409-8DE0F082C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5" t="5691" r="7908"/>
            <a:stretch/>
          </p:blipFill>
          <p:spPr>
            <a:xfrm>
              <a:off x="2407229" y="1129552"/>
              <a:ext cx="7702476" cy="52280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/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=56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cc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C20485-010B-466C-9A5F-09654B7F4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4" y="2694571"/>
                  <a:ext cx="1670019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526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9E43F-D95B-4AD7-8905-646AA83C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C8C2E-3CE2-49F1-959F-9447305B2031}"/>
              </a:ext>
            </a:extLst>
          </p:cNvPr>
          <p:cNvSpPr txBox="1"/>
          <p:nvPr/>
        </p:nvSpPr>
        <p:spPr>
          <a:xfrm>
            <a:off x="95250" y="104775"/>
            <a:ext cx="1052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63013-F297-46A9-8F11-A782BA877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3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4C5D8-C16B-44BE-BF9C-67A74C6D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4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/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ea typeface="Cambria Math" panose="02040503050406030204" pitchFamily="18" charset="0"/>
                  </a:rPr>
                  <a:t>@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Inlet fully open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Outlet closed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594EE-4836-4947-92F7-8A02E95B7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19" y="1531188"/>
                <a:ext cx="2203609" cy="861774"/>
              </a:xfrm>
              <a:prstGeom prst="rect">
                <a:avLst/>
              </a:prstGeom>
              <a:blipFill>
                <a:blip r:embed="rId5"/>
                <a:stretch>
                  <a:fillRect l="-1381"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A2A28C-AA25-4835-97E7-804A2AB47EE7}"/>
              </a:ext>
            </a:extLst>
          </p:cNvPr>
          <p:cNvCxnSpPr/>
          <p:nvPr/>
        </p:nvCxnSpPr>
        <p:spPr>
          <a:xfrm flipH="1">
            <a:off x="4445251" y="1982709"/>
            <a:ext cx="353086" cy="334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4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9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D713B-8117-459E-9D26-9EB1DB5E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6" y="873014"/>
            <a:ext cx="10451049" cy="57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37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855C0-FC78-4E99-B347-09F8B25F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6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4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Volume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0310-DEA3-466E-A365-09578A56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28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CFB + CFB: Pressure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14735-BAC6-4CF3-B3FD-248100B2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397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Volume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7E1BC-C4FC-4F42-A245-9AD46A32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411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EFB10-2D00-4AB7-83F4-6B2C48DF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86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3E967-45AC-4036-A5AA-35741D62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9" y="1127239"/>
            <a:ext cx="10270353" cy="55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7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0355C-F631-4608-9590-95FBC17C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6" y="1114950"/>
            <a:ext cx="10254558" cy="5527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A01C3-CCD3-4EDF-AFF8-1B2B5F228D3E}"/>
              </a:ext>
            </a:extLst>
          </p:cNvPr>
          <p:cNvSpPr txBox="1"/>
          <p:nvPr/>
        </p:nvSpPr>
        <p:spPr>
          <a:xfrm>
            <a:off x="95250" y="104775"/>
            <a:ext cx="16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84440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3CF88-8BC8-4C8A-AC32-3DD484E54C66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A7129-FD44-4EE7-A304-67252447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2" y="1082428"/>
            <a:ext cx="11665415" cy="56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40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Volume Control </a:t>
            </a:r>
            <a:r>
              <a:rPr lang="en-US" sz="2000" b="1" dirty="0">
                <a:solidFill>
                  <a:srgbClr val="0070C0"/>
                </a:solidFill>
              </a:rPr>
              <a:t>w/ sensors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F5266-E541-4E15-B49A-B5D53BA7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F8CFA-4134-4363-874F-86B920C93E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351703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5F2009-1C5C-4A0A-95DB-F8B67E9C5C53}"/>
              </a:ext>
            </a:extLst>
          </p:cNvPr>
          <p:cNvSpPr txBox="1"/>
          <p:nvPr/>
        </p:nvSpPr>
        <p:spPr>
          <a:xfrm>
            <a:off x="95250" y="104775"/>
            <a:ext cx="8059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feedback-filtering, input-shaping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92549B-C634-4958-ABE6-183346A7F91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7DD9ED-377B-4351-B02D-6BFD0F46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5901D5-ECE4-4F00-9395-CF36A9FCE786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5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C75726-5A8B-4731-9A83-479134600867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223248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05AAF-BB2B-4E5E-87AE-E3A9C536BDB3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D4173C-2615-4705-BB4B-464754AA7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7A68F-6AD3-4C2B-A924-2E18F6114909}"/>
                </a:ext>
              </a:extLst>
            </p:cNvPr>
            <p:cNvSpPr txBox="1"/>
            <p:nvPr/>
          </p:nvSpPr>
          <p:spPr>
            <a:xfrm>
              <a:off x="8700414" y="5893804"/>
              <a:ext cx="2166812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Gain Scheduling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I</a:t>
              </a:r>
              <a:r>
                <a:rPr lang="en-US" sz="1400" baseline="30000" dirty="0"/>
                <a:t>+</a:t>
              </a:r>
              <a:r>
                <a:rPr lang="en-US" sz="1400" dirty="0"/>
                <a:t> and I</a:t>
              </a:r>
              <a:r>
                <a:rPr lang="en-US" sz="1400" baseline="30000" dirty="0"/>
                <a:t>-</a:t>
              </a:r>
              <a:r>
                <a:rPr lang="en-US" sz="1400" dirty="0"/>
                <a:t> gains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744386" y="62799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 kHz</a:t>
            </a:r>
          </a:p>
        </p:txBody>
      </p:sp>
    </p:spTree>
    <p:extLst>
      <p:ext uri="{BB962C8B-B14F-4D97-AF65-F5344CB8AC3E}">
        <p14:creationId xmlns:p14="http://schemas.microsoft.com/office/powerpoint/2010/main" val="75125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FD0E2-81AC-4BB5-BE12-C23D30D7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t="5412" r="7554" b="3367"/>
          <a:stretch/>
        </p:blipFill>
        <p:spPr>
          <a:xfrm>
            <a:off x="2390114" y="1167897"/>
            <a:ext cx="6778622" cy="545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52191-5ACA-494F-9E4D-353F7E9104AD}"/>
              </a:ext>
            </a:extLst>
          </p:cNvPr>
          <p:cNvSpPr txBox="1"/>
          <p:nvPr/>
        </p:nvSpPr>
        <p:spPr>
          <a:xfrm>
            <a:off x="95250" y="104775"/>
            <a:ext cx="8799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comparison w/ and w/o gain-scheduling</a:t>
            </a:r>
          </a:p>
        </p:txBody>
      </p:sp>
    </p:spTree>
    <p:extLst>
      <p:ext uri="{BB962C8B-B14F-4D97-AF65-F5344CB8AC3E}">
        <p14:creationId xmlns:p14="http://schemas.microsoft.com/office/powerpoint/2010/main" val="329141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9939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feedback-filtering input-shaping, gain-scheduling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244A2-9259-4CF6-84A0-E481B80200C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ABA3D4-AB42-44C1-A715-79BC308B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6FFAF-A3C8-4FB4-B25E-BE95560F8C7D}"/>
                </a:ext>
              </a:extLst>
            </p:cNvPr>
            <p:cNvSpPr txBox="1"/>
            <p:nvPr/>
          </p:nvSpPr>
          <p:spPr>
            <a:xfrm>
              <a:off x="8390305" y="4544840"/>
              <a:ext cx="2476897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2</a:t>
              </a:r>
              <a:r>
                <a:rPr lang="en-US" sz="1400" baseline="30000" dirty="0"/>
                <a:t>nd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25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0.1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3306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664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6E6949-8CF4-4900-9D76-7877776E7901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AAC45A-FD72-4BF8-98FE-3CCCAFD9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0409F0-1FAE-47B0-BD05-CC02968524F0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C46C3E-CB2E-4C01-9DED-2B03A54E388E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390079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E3128-FFBB-4A61-80F8-1B43F41CBAFA}"/>
              </a:ext>
            </a:extLst>
          </p:cNvPr>
          <p:cNvSpPr txBox="1"/>
          <p:nvPr/>
        </p:nvSpPr>
        <p:spPr>
          <a:xfrm>
            <a:off x="95250" y="104775"/>
            <a:ext cx="661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latest tabled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D5F36-AE53-43DC-ADB4-60AA08AB8D30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10949F-3B42-4834-8BEE-BA39DF53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D7C7AC-F591-400F-8B7D-5214B19ECC4F}"/>
                </a:ext>
              </a:extLst>
            </p:cNvPr>
            <p:cNvSpPr txBox="1"/>
            <p:nvPr/>
          </p:nvSpPr>
          <p:spPr>
            <a:xfrm>
              <a:off x="7754130" y="4043126"/>
              <a:ext cx="3115340" cy="2431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8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Input Shaping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Minimum Jerk 3rd order</a:t>
              </a:r>
            </a:p>
            <a:p>
              <a:endParaRPr lang="en-US" sz="1400" dirty="0"/>
            </a:p>
            <a:p>
              <a:r>
                <a:rPr lang="en-US" dirty="0"/>
                <a:t>Gain Scheduling is not required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EA0E53-AA00-4C76-A5D5-E03AEF39D931}"/>
              </a:ext>
            </a:extLst>
          </p:cNvPr>
          <p:cNvSpPr txBox="1"/>
          <p:nvPr/>
        </p:nvSpPr>
        <p:spPr>
          <a:xfrm>
            <a:off x="9608587" y="62799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@ 100 Hz</a:t>
            </a:r>
          </a:p>
        </p:txBody>
      </p:sp>
    </p:spTree>
    <p:extLst>
      <p:ext uri="{BB962C8B-B14F-4D97-AF65-F5344CB8AC3E}">
        <p14:creationId xmlns:p14="http://schemas.microsoft.com/office/powerpoint/2010/main" val="292136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42B49-B554-420F-B437-801A3D42C308}"/>
              </a:ext>
            </a:extLst>
          </p:cNvPr>
          <p:cNvSpPr txBox="1"/>
          <p:nvPr/>
        </p:nvSpPr>
        <p:spPr>
          <a:xfrm>
            <a:off x="95250" y="104775"/>
            <a:ext cx="362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 </a:t>
            </a:r>
            <a:r>
              <a:rPr lang="en-US" sz="2000" b="1" dirty="0">
                <a:solidFill>
                  <a:srgbClr val="0070C0"/>
                </a:solidFill>
              </a:rPr>
              <a:t>(update)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F079-0A12-4FC5-9D0C-6F45BE68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2" y="1160921"/>
            <a:ext cx="10892776" cy="55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2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049121-B586-44C6-9C37-4933B2530649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635C99-5E75-48CB-9A60-784D2D9F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9125D1-5134-4FBA-A6A4-B18BCCA10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961409"/>
              <a:ext cx="0" cy="45720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EFA30E-6F8E-4091-9315-44710D554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555" y="2597727"/>
              <a:ext cx="446809" cy="27016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FDF977-1AEF-4537-8982-BD1A1B9A66DF}"/>
                </a:ext>
              </a:extLst>
            </p:cNvPr>
            <p:cNvSpPr/>
            <p:nvPr/>
          </p:nvSpPr>
          <p:spPr>
            <a:xfrm>
              <a:off x="4717473" y="4094018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63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104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C297A-11E8-45D5-8F1A-4954FC2A9BE6}"/>
              </a:ext>
            </a:extLst>
          </p:cNvPr>
          <p:cNvGrpSpPr/>
          <p:nvPr/>
        </p:nvGrpSpPr>
        <p:grpSpPr>
          <a:xfrm>
            <a:off x="402336" y="877824"/>
            <a:ext cx="10560653" cy="5860066"/>
            <a:chOff x="402336" y="877824"/>
            <a:chExt cx="10560653" cy="5860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455315-7434-48F8-98F8-5B982FF4E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6006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933404-F666-4231-8BD6-A81933B6E699}"/>
                </a:ext>
              </a:extLst>
            </p:cNvPr>
            <p:cNvSpPr/>
            <p:nvPr/>
          </p:nvSpPr>
          <p:spPr>
            <a:xfrm rot="18257107">
              <a:off x="826255" y="2625055"/>
              <a:ext cx="805511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7638B-05FD-4E72-90D0-57F2ADB56B75}"/>
                </a:ext>
              </a:extLst>
            </p:cNvPr>
            <p:cNvSpPr/>
            <p:nvPr/>
          </p:nvSpPr>
          <p:spPr>
            <a:xfrm>
              <a:off x="890522" y="3917371"/>
              <a:ext cx="581883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60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656DD-FB9E-4E7D-A2CA-87C384436A84}"/>
              </a:ext>
            </a:extLst>
          </p:cNvPr>
          <p:cNvSpPr txBox="1"/>
          <p:nvPr/>
        </p:nvSpPr>
        <p:spPr>
          <a:xfrm>
            <a:off x="95250" y="104775"/>
            <a:ext cx="262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</a:rPr>
              <a:t>Simscape</a:t>
            </a:r>
            <a:r>
              <a:rPr lang="en-US" sz="2800" b="1" dirty="0">
                <a:solidFill>
                  <a:srgbClr val="0070C0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/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Inlet Valve model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Time constant = 10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Preload spring offset:</a:t>
                </a:r>
                <a:b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=−15%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bar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0B117-3DE1-4551-BAA6-0F7CCF4B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82" y="802262"/>
                <a:ext cx="5274767" cy="1661993"/>
              </a:xfrm>
              <a:prstGeom prst="rect">
                <a:avLst/>
              </a:prstGeom>
              <a:blipFill>
                <a:blip r:embed="rId3"/>
                <a:stretch>
                  <a:fillRect l="-924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B9E899-57F7-4704-B20F-6B119534B83A}"/>
              </a:ext>
            </a:extLst>
          </p:cNvPr>
          <p:cNvSpPr txBox="1"/>
          <p:nvPr/>
        </p:nvSpPr>
        <p:spPr>
          <a:xfrm>
            <a:off x="1076960" y="4069144"/>
            <a:ext cx="359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Inlet Flow Controller</a:t>
            </a:r>
            <a:br>
              <a:rPr lang="en-US" dirty="0"/>
            </a:br>
            <a:r>
              <a:rPr lang="en-US" dirty="0"/>
              <a:t>Integrator + Adaptive </a:t>
            </a:r>
            <a:r>
              <a:rPr lang="en-US" dirty="0" err="1"/>
              <a:t>FeedForward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D454F-036A-48B5-AD13-B12CF4FA7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3" t="12002" r="13935" b="10093"/>
          <a:stretch/>
        </p:blipFill>
        <p:spPr>
          <a:xfrm>
            <a:off x="5423026" y="3244219"/>
            <a:ext cx="5981725" cy="317448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D30AA-CA4C-4301-8379-F2F61E9DB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6" t="20147" r="30937" b="30403"/>
          <a:stretch/>
        </p:blipFill>
        <p:spPr>
          <a:xfrm>
            <a:off x="263809" y="926016"/>
            <a:ext cx="5832191" cy="2543756"/>
          </a:xfrm>
          <a:prstGeom prst="rect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78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807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new pressure profiles from MVM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E38AA-3348-4BE3-8783-78BD431E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877824"/>
            <a:ext cx="10560653" cy="58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9DCBF0-FBAE-4164-9F60-B3D7B6218FE7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37D7BA-1CEA-4183-8AAA-76AE823C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9FABDA-FAF3-404B-AC52-2565112BF0BC}"/>
                </a:ext>
              </a:extLst>
            </p:cNvPr>
            <p:cNvSpPr/>
            <p:nvPr/>
          </p:nvSpPr>
          <p:spPr>
            <a:xfrm rot="16200000">
              <a:off x="4662530" y="1178691"/>
              <a:ext cx="572854" cy="2701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7B3D1-A08A-4939-9764-AD650AA956BB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665D-3379-40D0-8817-FD0C98372C54}"/>
              </a:ext>
            </a:extLst>
          </p:cNvPr>
          <p:cNvSpPr txBox="1"/>
          <p:nvPr/>
        </p:nvSpPr>
        <p:spPr>
          <a:xfrm>
            <a:off x="95250" y="104775"/>
            <a:ext cx="595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full 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561C5-E07F-4D1F-9C86-94B31260161C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4E1485-BE32-482E-AB7C-D3574F2D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26858-4C2B-45E9-8866-D0AE0D866FA8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20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40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5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10 (%FS/(cmH2O*s))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36A740-7131-4C34-8B2D-8DAD378C7B6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998027" y="1226128"/>
              <a:ext cx="58049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A20B3-18B4-40C4-A3F5-25F6253B2B28}"/>
                </a:ext>
              </a:extLst>
            </p:cNvPr>
            <p:cNvSpPr txBox="1"/>
            <p:nvPr/>
          </p:nvSpPr>
          <p:spPr>
            <a:xfrm>
              <a:off x="5578523" y="1041462"/>
              <a:ext cx="72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13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C2A4C-1420-40B1-AB26-B4F874DC1CDA}"/>
              </a:ext>
            </a:extLst>
          </p:cNvPr>
          <p:cNvSpPr txBox="1"/>
          <p:nvPr/>
        </p:nvSpPr>
        <p:spPr>
          <a:xfrm>
            <a:off x="95250" y="104775"/>
            <a:ext cx="1002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CP + CFB: Pressure Control </a:t>
            </a:r>
            <a:r>
              <a:rPr lang="en-US" sz="2000" b="1" dirty="0">
                <a:solidFill>
                  <a:srgbClr val="0070C0"/>
                </a:solidFill>
              </a:rPr>
              <a:t>w/ FOPDT representing full dynamics w/ Series 130 evo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AA4F13-5C46-4D56-A1ED-25D69F2ED458}"/>
              </a:ext>
            </a:extLst>
          </p:cNvPr>
          <p:cNvGrpSpPr/>
          <p:nvPr/>
        </p:nvGrpSpPr>
        <p:grpSpPr>
          <a:xfrm>
            <a:off x="402336" y="877824"/>
            <a:ext cx="10560653" cy="5842159"/>
            <a:chOff x="402336" y="877824"/>
            <a:chExt cx="10560653" cy="58421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71E10E-FBFA-4058-BCA9-10515AFED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" y="877824"/>
              <a:ext cx="10560653" cy="584215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B6544D-CE59-4BE6-B8E6-D8B23E971FAE}"/>
                </a:ext>
              </a:extLst>
            </p:cNvPr>
            <p:cNvSpPr txBox="1"/>
            <p:nvPr/>
          </p:nvSpPr>
          <p:spPr>
            <a:xfrm>
              <a:off x="8387977" y="4095081"/>
              <a:ext cx="2476897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Feedback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IIR 3</a:t>
              </a:r>
              <a:r>
                <a:rPr lang="en-US" sz="1400" baseline="30000" dirty="0"/>
                <a:t>rd</a:t>
              </a:r>
              <a:r>
                <a:rPr lang="en-US" sz="1400" dirty="0"/>
                <a:t> order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10 Hz cutoff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30 dB attenuation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0.5 dB passband max ripple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r>
                <a:rPr lang="en-US" dirty="0"/>
                <a:t>PID Controller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FFW = 35 (%FS)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 = 1 (%FS/cmH2O)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 = 30 (%FS/(cmH2O*s))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715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6195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Assisted Ventilation w/ triggering 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6195927" cy="523220"/>
              </a:xfrm>
              <a:prstGeom prst="rect">
                <a:avLst/>
              </a:prstGeom>
              <a:blipFill>
                <a:blip r:embed="rId2"/>
                <a:stretch>
                  <a:fillRect l="-206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D55273-957D-45D2-A0F8-511B03F4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877824"/>
            <a:ext cx="10560653" cy="58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5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17F5F-6B1D-4332-A62C-8030715A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90" y="1615846"/>
            <a:ext cx="7432299" cy="3942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30544-C92D-4EDD-B4BF-0DAB8500E99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24304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Triggering 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30544-C92D-4EDD-B4BF-0DAB8500E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2430409" cy="523220"/>
              </a:xfrm>
              <a:prstGeom prst="rect">
                <a:avLst/>
              </a:prstGeom>
              <a:blipFill>
                <a:blip r:embed="rId3"/>
                <a:stretch>
                  <a:fillRect l="-5276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715346-513C-48B1-9D8D-E48F42B8BF30}"/>
              </a:ext>
            </a:extLst>
          </p:cNvPr>
          <p:cNvSpPr txBox="1"/>
          <p:nvPr/>
        </p:nvSpPr>
        <p:spPr>
          <a:xfrm>
            <a:off x="253511" y="1615846"/>
            <a:ext cx="3758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cutoff of S3 signal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2.5 Hz</a:t>
            </a:r>
            <a:br>
              <a:rPr lang="en-US" dirty="0"/>
            </a:br>
            <a:r>
              <a:rPr lang="en-US" dirty="0"/>
              <a:t>(S1, S4 </a:t>
            </a:r>
            <a:r>
              <a:rPr lang="en-US" dirty="0" err="1"/>
              <a:t>f</a:t>
            </a:r>
            <a:r>
              <a:rPr lang="en-US" baseline="-25000" dirty="0" err="1"/>
              <a:t>co</a:t>
            </a:r>
            <a:r>
              <a:rPr lang="en-US" dirty="0"/>
              <a:t>= 25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Derivative filter </a:t>
            </a:r>
            <a:r>
              <a:rPr lang="en-US" dirty="0">
                <a:sym typeface="Symbol" panose="05050102010706020507" pitchFamily="18" charset="2"/>
              </a:rPr>
              <a:t> = 0.1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Trigger at -10 cmH2O/s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76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822CA0-FE7A-499D-9CF2-99ED66D06745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B0EA68E-862F-4101-A86A-31AE3A4DB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49C64E-106E-4432-961D-0C8AF680B6B0}"/>
                </a:ext>
              </a:extLst>
            </p:cNvPr>
            <p:cNvSpPr/>
            <p:nvPr/>
          </p:nvSpPr>
          <p:spPr>
            <a:xfrm>
              <a:off x="8626429" y="3185329"/>
              <a:ext cx="1452071" cy="45217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/>
              <p:nvPr/>
            </p:nvSpPr>
            <p:spPr>
              <a:xfrm>
                <a:off x="95250" y="104775"/>
                <a:ext cx="5924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Assisted Ventilation w/ triggering 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BA5E61-01B6-4A89-A49E-D1B63116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04775"/>
                <a:ext cx="5924314" cy="523220"/>
              </a:xfrm>
              <a:prstGeom prst="rect">
                <a:avLst/>
              </a:prstGeom>
              <a:blipFill>
                <a:blip r:embed="rId3"/>
                <a:stretch>
                  <a:fillRect l="-216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399FD4-0DEF-43B3-95FE-42A13F9436FA}"/>
              </a:ext>
            </a:extLst>
          </p:cNvPr>
          <p:cNvSpPr txBox="1"/>
          <p:nvPr/>
        </p:nvSpPr>
        <p:spPr>
          <a:xfrm>
            <a:off x="8716861" y="69315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threshold at </a:t>
            </a:r>
            <a:r>
              <a:rPr lang="en-US" b="1" dirty="0">
                <a:sym typeface="Symbol" panose="05050102010706020507" pitchFamily="18" charset="2"/>
              </a:rPr>
              <a:t>3 cmH2O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297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E95C00-7FFB-43D7-8516-E4A3366E5395}"/>
              </a:ext>
            </a:extLst>
          </p:cNvPr>
          <p:cNvSpPr txBox="1"/>
          <p:nvPr/>
        </p:nvSpPr>
        <p:spPr>
          <a:xfrm>
            <a:off x="95250" y="104775"/>
            <a:ext cx="512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FMEA-PRVC: malfunctioning PR1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B389E6-4CEF-4750-81E1-570C5CFE76EB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4CAA686A-B70D-48B8-B3E9-CF484310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2289C5-FC90-4BAC-9D62-8512796726F5}"/>
                </a:ext>
              </a:extLst>
            </p:cNvPr>
            <p:cNvSpPr/>
            <p:nvPr/>
          </p:nvSpPr>
          <p:spPr>
            <a:xfrm>
              <a:off x="6096001" y="2622619"/>
              <a:ext cx="314848" cy="33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21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64C18-0457-495B-B4B4-3FFEC729418B}"/>
              </a:ext>
            </a:extLst>
          </p:cNvPr>
          <p:cNvSpPr txBox="1"/>
          <p:nvPr/>
        </p:nvSpPr>
        <p:spPr>
          <a:xfrm>
            <a:off x="95250" y="104775"/>
            <a:ext cx="522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FMEA-PRVC: malfunctioning PR1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DBA8A-6170-4E9E-9330-607B55B69ED8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B59489DC-6CFC-4767-AED7-39FCC82D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6A0474-3776-4806-B047-29797123277A}"/>
                </a:ext>
              </a:extLst>
            </p:cNvPr>
            <p:cNvSpPr txBox="1"/>
            <p:nvPr/>
          </p:nvSpPr>
          <p:spPr>
            <a:xfrm>
              <a:off x="6913266" y="2652764"/>
              <a:ext cx="1479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gain-scheduling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74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DAFFC-3C31-48B6-BF46-F76EBAABD77C}"/>
              </a:ext>
            </a:extLst>
          </p:cNvPr>
          <p:cNvSpPr txBox="1"/>
          <p:nvPr/>
        </p:nvSpPr>
        <p:spPr>
          <a:xfrm>
            <a:off x="95250" y="104775"/>
            <a:ext cx="4936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FMEA-VCV: malfunctioning PR1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6A336-25A3-4536-9214-4F446BBE4A39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D6A4B7A4-7C0E-497C-BA90-1F3FC21BD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9B3CEE-41F9-4C19-8BA9-929D1AC24E21}"/>
                </a:ext>
              </a:extLst>
            </p:cNvPr>
            <p:cNvSpPr/>
            <p:nvPr/>
          </p:nvSpPr>
          <p:spPr>
            <a:xfrm>
              <a:off x="6096001" y="2562331"/>
              <a:ext cx="314848" cy="33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928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1896B3-25C1-4731-A3CD-FF3509C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2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C166A-EC60-4AA6-9C2D-D77A0AA4D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3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4DD7DC-E8F3-489D-AC7A-B0E0C9C7A65E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91568-750F-488C-8424-EBF8632B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7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C249B-D0BC-47A8-944A-706986AEACAD}"/>
              </a:ext>
            </a:extLst>
          </p:cNvPr>
          <p:cNvSpPr txBox="1"/>
          <p:nvPr/>
        </p:nvSpPr>
        <p:spPr>
          <a:xfrm>
            <a:off x="95250" y="104775"/>
            <a:ext cx="5035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FMEA-VCV: malfunctioning PR1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0C66F-E2C1-4185-84BD-FA7EF747A868}"/>
              </a:ext>
            </a:extLst>
          </p:cNvPr>
          <p:cNvGrpSpPr/>
          <p:nvPr/>
        </p:nvGrpSpPr>
        <p:grpSpPr>
          <a:xfrm>
            <a:off x="402336" y="877824"/>
            <a:ext cx="10560653" cy="5770531"/>
            <a:chOff x="402336" y="877824"/>
            <a:chExt cx="10560653" cy="577053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9122B7E3-2974-48E1-A88C-FB8759E4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6" y="877824"/>
              <a:ext cx="10560653" cy="57705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C1ADB8-1151-48A9-B4F5-FFB040166862}"/>
                </a:ext>
              </a:extLst>
            </p:cNvPr>
            <p:cNvSpPr txBox="1"/>
            <p:nvPr/>
          </p:nvSpPr>
          <p:spPr>
            <a:xfrm>
              <a:off x="6380704" y="2924070"/>
              <a:ext cx="1479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gain-scheduling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269E7F3-BD09-4CBB-BA6E-632E61A37E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6026" y="2776539"/>
              <a:ext cx="392905" cy="2071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09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/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3C2D0-0547-4712-BCBC-DD9F6F51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07" y="937692"/>
                <a:ext cx="7026731" cy="296748"/>
              </a:xfrm>
              <a:prstGeom prst="rect">
                <a:avLst/>
              </a:prstGeom>
              <a:blipFill>
                <a:blip r:embed="rId2"/>
                <a:stretch>
                  <a:fillRect l="-520" r="-694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4F6AE-1F07-4575-8D61-CDD9FCE67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732799" cy="551882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4BA800-4A88-44DD-99C1-6D782B403943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DC6AB-3CB2-48E1-99E3-75637347E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/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31BCA-0289-4184-A93D-84FB2C4C1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588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1967" r="-15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DDF55E-C71D-4C9D-9661-D4BE770F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2F3C27-7825-4A26-92BA-CD52A39ED048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25F3-BDA2-4803-B323-63991600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/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58D9A-3FEC-481D-ABE9-BF4F3B72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82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259" r="-51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6F324-9197-4832-B707-9DA80CF6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471510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796891-53F3-478A-9E1D-E99A3C0E2AD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33106-0CDE-48C7-948B-65878938E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/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mask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mbar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duty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60622-46F1-4D41-AD24-C312B49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426" y="933770"/>
                <a:ext cx="4026680" cy="296748"/>
              </a:xfrm>
              <a:prstGeom prst="rect">
                <a:avLst/>
              </a:prstGeom>
              <a:blipFill>
                <a:blip r:embed="rId2"/>
                <a:stretch>
                  <a:fillRect l="-2121" r="-1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F114A9-B128-412B-B6FE-3464B7F79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AF99D8-2632-4F72-9DA6-B0E71EC622E5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2184FF-2A75-4209-B56F-9892961FF3F9}"/>
              </a:ext>
            </a:extLst>
          </p:cNvPr>
          <p:cNvGrpSpPr/>
          <p:nvPr/>
        </p:nvGrpSpPr>
        <p:grpSpPr>
          <a:xfrm>
            <a:off x="7486000" y="432127"/>
            <a:ext cx="2161940" cy="380534"/>
            <a:chOff x="7902452" y="432127"/>
            <a:chExt cx="2161940" cy="3805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9EF280-5BB6-4052-8DF8-D848D13E2120}"/>
                </a:ext>
              </a:extLst>
            </p:cNvPr>
            <p:cNvSpPr txBox="1"/>
            <p:nvPr/>
          </p:nvSpPr>
          <p:spPr>
            <a:xfrm>
              <a:off x="7902452" y="432127"/>
              <a:ext cx="1851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🛑 close to 100%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BAE0E2F-7BF4-4C66-BCAC-B223931E5D3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753600" y="627995"/>
              <a:ext cx="310792" cy="184666"/>
            </a:xfrm>
            <a:prstGeom prst="bentConnector3">
              <a:avLst>
                <a:gd name="adj1" fmla="val 100569"/>
              </a:avLst>
            </a:prstGeom>
            <a:ln w="12700">
              <a:solidFill>
                <a:srgbClr val="FF0000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C299A-8F31-4932-8CB3-206485AE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/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mask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mbar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duty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cycle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=50%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spring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preload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offset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936CD0-0357-4A69-AC2F-1C09FB01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07" y="937692"/>
                <a:ext cx="7057958" cy="296748"/>
              </a:xfrm>
              <a:prstGeom prst="rect">
                <a:avLst/>
              </a:prstGeom>
              <a:blipFill>
                <a:blip r:embed="rId2"/>
                <a:stretch>
                  <a:fillRect l="-346" r="-519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/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supply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m:rPr>
                          <m:nor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bar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ED63F-A446-4DF0-B4F6-BBFE63DA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15" y="769472"/>
                <a:ext cx="2657459" cy="551433"/>
              </a:xfrm>
              <a:prstGeom prst="rect">
                <a:avLst/>
              </a:prstGeom>
              <a:blipFill>
                <a:blip r:embed="rId4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EEBF2-972D-449C-AF6A-32CB70D10397}"/>
              </a:ext>
            </a:extLst>
          </p:cNvPr>
          <p:cNvSpPr txBox="1"/>
          <p:nvPr/>
        </p:nvSpPr>
        <p:spPr>
          <a:xfrm>
            <a:off x="95250" y="104775"/>
            <a:ext cx="388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 Inlet Valve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946D1-85A2-4959-A676-EA73491F4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72" y="1234440"/>
            <a:ext cx="8677466" cy="51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2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794</Words>
  <Application>Microsoft Office PowerPoint</Application>
  <PresentationFormat>Widescreen</PresentationFormat>
  <Paragraphs>148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lastModifiedBy>Ugo Pattacini</cp:lastModifiedBy>
  <cp:revision>79</cp:revision>
  <dcterms:created xsi:type="dcterms:W3CDTF">2020-04-04T18:53:23Z</dcterms:created>
  <dcterms:modified xsi:type="dcterms:W3CDTF">2020-04-25T16:16:51Z</dcterms:modified>
</cp:coreProperties>
</file>